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9" r:id="rId4"/>
    <p:sldId id="261" r:id="rId5"/>
    <p:sldId id="260" r:id="rId6"/>
    <p:sldId id="259" r:id="rId7"/>
    <p:sldId id="264" r:id="rId8"/>
    <p:sldId id="258" r:id="rId9"/>
    <p:sldId id="265" r:id="rId10"/>
    <p:sldId id="266" r:id="rId11"/>
    <p:sldId id="267" r:id="rId12"/>
    <p:sldId id="268" r:id="rId13"/>
    <p:sldId id="35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343FF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97783-F5CE-47A8-908B-C2D8FF3F5513}" v="1108" dt="2025-10-09T11:12:26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5185" autoAdjust="0"/>
  </p:normalViewPr>
  <p:slideViewPr>
    <p:cSldViewPr snapToGrid="0">
      <p:cViewPr varScale="1">
        <p:scale>
          <a:sx n="90" d="100"/>
          <a:sy n="90" d="100"/>
        </p:scale>
        <p:origin x="127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566A1-10E6-46D9-AE3C-0ED1C0384684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9020-C8AF-4F9A-A5FE-4429664FB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00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some points, my working life has been more interesting than at others… (currently good!)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48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SD = 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37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Helping students with formulae in 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0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 with formulae are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80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Graph is used to help explain interaction (none here, as we see a similar increase in sniffing rate for both breeds when we move from having a single lamb to twins – lines are parallel or close to being parallel)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821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a lot of courses doing a variety of different mathematical things (that Excel can help with)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10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told you…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means are plotted with the error bars being the SEM (Standard Error of the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5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student wanted to show there seemed to have been a general rise in an invasive species and a decline in another native species of fish (over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5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C3BF-66A1-96DC-BDDF-63221D6B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392E2-7730-2C02-CC2F-E14468A9D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C4F52-F212-A97C-2840-DB8565E80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a video in the maths support area on producing histograms in Excel (and other commonly-used graphs)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3305-DB96-D94D-D213-6E5D73E3B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05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Student needed remote support, so I created a tailored </a:t>
            </a:r>
            <a:r>
              <a:rPr lang="en-GB" dirty="0" err="1"/>
              <a:t>powerpoint</a:t>
            </a:r>
            <a:r>
              <a:rPr lang="en-GB" dirty="0"/>
              <a:t> (which they could then easily adapt to other situations); sometimes I create one-off videos,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12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/>
              <a:t>The ❤️ is an exaggeration! 😂</a:t>
            </a:r>
          </a:p>
          <a:p>
            <a:endParaRPr lang="en-GB" sz="1200" b="1" dirty="0"/>
          </a:p>
          <a:p>
            <a:r>
              <a:rPr lang="en-GB" sz="1200" b="1" dirty="0"/>
              <a:t>{Though, it is probably correct to say I do seem to enjoy playing detective and finding out how to do new things on Excel}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96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Take a quick tour of the maths section of the Hub/VLE – students can try, too, if they like… (show the booking link and a selection of other Excel–related resources)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817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Students could try the QR code, or take a photo for possible later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6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should have shown this when we visited the Hub in slide 5 above, but it is here as a reminder for me (if necessary)… and any student looking back at the </a:t>
            </a:r>
            <a:r>
              <a:rPr lang="en-GB" dirty="0" err="1"/>
              <a:t>powerpoint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86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Scatter graphs, lines of best fit, R squared = coefficient of determination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68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Creation and use of pivot tables (often used in association with a chi-squared 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31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Whiskers/error bars are in common usage…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7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presenting data, get to know what your lecturers prefer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9020-C8AF-4F9A-A5FE-4429664FBC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31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3FF3-78FA-AA82-CF42-1D005E73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21911-4F8F-B2BD-E582-DE01496F5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094AB-D687-88CA-79B1-07EB542C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A8E4C-4DC0-E41E-8753-92699404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78BD0-EB96-0EA1-5BDE-06E32FD3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1A30-2BB5-9197-A24A-0AE1DA4B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F882F-355C-D4ED-9369-8FF6FB78C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E3B11-E6A4-8118-4CA2-DE03965D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9738-755B-D3BF-2C65-18A75585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FEB8-50E2-E5FC-9226-7E7C9464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87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89774-48D4-E43C-0955-257DD59A9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F2183-430E-7B55-F059-C75F9FC54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DE94-F663-1356-E539-75F19493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49A50-6A22-E45B-1009-7EE4CBB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6640B-DC52-57CD-0E15-A17EAB1C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72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27D-543D-409A-AB5A-EE2506396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9A4E-7663-43E6-9402-CB6FD49B5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F83F-889D-4EF4-8390-E09BF398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B2197-FBE8-4B52-A36F-BF5895CC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3A779-ECB7-4F3E-B5BC-54801594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2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D8BE-2E42-4050-8871-F0B6D327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D1F3-7B4B-4D02-B2CA-8D3B2DFF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C164-9817-4F87-A2CD-B86D5758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16F3-4428-4E5F-BC75-833954A5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DD19D-A674-4BE4-8304-C292AD2A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72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93FB-7088-4D71-A23F-D45BA6D2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B794-D8E9-4D44-87F0-E0E5EBDF8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FABE8-F2CC-443E-91E7-3148836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F4839-A89E-409E-8B3F-3953378F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154A3-D438-421C-B2DE-1C2406D5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86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1008-517F-4192-AD13-9AF8C8AC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1484-206D-49E0-A408-868F06A19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F59FA-7CD1-40FE-906C-323B70964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F2E3-7B31-493F-B59F-315174D3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B8449-C03A-479C-8E70-FFDD95B4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0668C-D419-4560-B972-05C65A8C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091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FCA2-EE95-49F2-9B42-86ACFAAC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2B64C-C4BE-4D3B-8037-0D3CC8CF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8CD4-86CD-4EB9-9B80-A7D42E01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A4E32-615C-4694-B8A2-3F8373B79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13402-B3E2-4E63-8612-F77521545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6AE0E-643F-4C33-99BA-D28610CC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18C98-E32B-4985-A50E-B56C44DC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B1FBF-1BDA-4AF9-93D2-9B90C9AB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19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3C4E-900F-481E-9032-2C0FF693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09E09-02C4-4A9B-BAE6-3EDDDB5D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ADDDE-ED98-49CD-B0BA-66889AF7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0C303-5390-440E-A0C3-F3954D85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89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EE183-C706-47B0-84FA-C44960E3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40CF6-F445-46BF-BF60-7E4F6FF5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75BE-8110-46DA-875D-592B8901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261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7BC2-9B9D-4CDC-868F-7F0CE229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43A4-DB40-403E-87AB-E4CF4339C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4DB4D-47F9-47F0-963B-3271C9277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1D2BF-04D9-4A83-9C11-B4375B62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46AB9-7525-406D-8A45-D78C9746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B166E-5E44-4D4B-AF82-201A98C6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9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859B-9EB8-9915-7BE3-D05F08E0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8205-745C-37EF-67FD-CE972F76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092A-53C7-3F91-177F-6E0C4F12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51144-0B64-0652-BE4B-363B4419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CD06-6A28-A71E-A1A5-FEDB1289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232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143-113F-46B1-9DE9-AE7F3C9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F9712-5373-48F1-9D88-7FF0E3E26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39D78-35CC-44E5-887E-13542325C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1913E-5B88-4D55-8964-55E12220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A8C8B-EF28-4476-87EC-B7C1D953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94A64-0497-4196-AA7E-AC476DAA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895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0741-10EF-4429-B4C8-27D43660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7C0C3-EBD6-4F3A-85F9-D7FAD7DE3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C3EE-60B9-4D1D-9522-A75BA8BA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5F929-1638-4637-9E2F-A1A43B81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9F799-40E8-41DB-AA02-004CAD81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6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96CE6-F826-462E-B133-2195F8B6F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14913-9FAE-430A-B5DB-155B70FEF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55EC6-6A2F-4C2B-BD2D-86ED286D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5D57E-B6B6-42FD-B5BD-6E1C9447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F020-A75A-4ECC-B12E-A6CFFB38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5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AD20-7331-E189-3C64-4B659F77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45E5D-6D68-07AF-069F-2917A6EB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FA0E-0617-4281-6FD5-7D8B9074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BD2AF-8C86-96ED-0A3C-86E68F7C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5CC0-C327-E6EC-1DAA-DADF42CD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4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DDAB-77A6-C5BF-D42B-966D055C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19DB-DD3A-8A01-EDBE-00D463CC8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04526-D197-DEF4-515A-CB522AC29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90AEB-3EE9-ED7D-D771-078EAC0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99F4D-4814-3F6D-F90B-A2A8192A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97FC7-BFE5-826F-3383-5E41831B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51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04C6-CA21-0695-1D9B-E2C65485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0303F-16A8-C3C0-E87E-92B63EAD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14079-38E0-F73B-671D-433B4B6BC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4E441-BFB8-1017-EE8E-602234A89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755D77-ABED-B0D8-96DE-4C4D1F14D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1733A-99D1-DE79-001F-E035AFD9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B078A-78AD-277F-8D0F-8FAFD5C2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0029D-1458-64BB-8974-E5544034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61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014-12EB-C677-736C-5F41CA0D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AAF5A-CD95-879D-CCC1-0AD36ADC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0637-4780-2B1F-6446-279BF1A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086C8-DCB4-BCD7-794C-AB883A39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07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855D1-F246-3335-D2F1-4D8FA569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01B8E-B2DD-935F-0534-229940AE8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BD3-828E-0104-5EEC-BB91B163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13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69AB-FF7E-427F-F45D-8420C4FE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1C47-7AB1-11A6-E716-439C1417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EF542-8FB5-CF08-A7BB-E22B3BD4D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43F0E-BC7B-AAC8-90AB-C55B280A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49EA-0AF9-8478-B183-22A904B5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DDE25-EDC2-9DD6-6B0E-A67B4919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1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8A56-63F0-48E3-F1CE-8267FF9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125A12-D5CA-D23C-E047-784C625F3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3EFBC-22FE-95BA-5B09-D66CB15B8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AC4F6-7155-BBF3-6EE5-56732DDE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5C999-9748-BA0E-91BF-5BD789AE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F19ED-89ED-7698-7509-20A72CC4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07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1BF19-EDAA-562A-D048-2FE9575C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B009E-EE79-9210-DE18-DFA623CB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2AA4-D8C0-1462-2C3C-989AF3A8E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D681F-6357-4BDB-B5D9-B2DA3940DE15}" type="datetimeFigureOut">
              <a:rPr lang="en-GB" smtClean="0"/>
              <a:t>09/10/2025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3069-F2ED-6F41-2DBC-9C575841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3269-8595-82C1-3971-0EFCDF9F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D2753-2926-4111-B38B-D8DCD335FFE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16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AB97F-635A-47B2-99C2-DC8A35EA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99C9F-45DD-4A5A-B6D0-4E77A9EFD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EC2C9-AFA8-444A-BFE9-B19986DA1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C3E94-D6F1-446C-9CC1-7AA499CBB089}" type="datetimeFigureOut">
              <a:rPr lang="en-GB" smtClean="0"/>
              <a:t>09/10/2025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46DB-6771-4A52-A169-738201EC6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820BE-4C63-4F2E-A1BC-3DE3F8A1A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B12EA-E808-472F-A6DD-A735AE73CD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96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hub.harper-adams.ac.uk/course/view.php?id=345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burrows@harper-adams.ac.uk" TargetMode="External"/><Relationship Id="rId5" Type="http://schemas.openxmlformats.org/officeDocument/2006/relationships/hyperlink" Target="https://outlook.office365.com/book/JonBentley@live.harper.ac.uk/s/sNbmlhGmwk2AfF7dr18qBQ2?ismsaljsauthenabled=true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harper-adams.ac.uk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F206-00D8-73BB-765D-56AB42B55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872" y="207504"/>
            <a:ext cx="7184573" cy="133498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Harper Adams Specialist Maths Support tutor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B16C8-66A4-0EA7-1CC2-03EE7BA8CB11}"/>
              </a:ext>
            </a:extLst>
          </p:cNvPr>
          <p:cNvSpPr txBox="1"/>
          <p:nvPr/>
        </p:nvSpPr>
        <p:spPr>
          <a:xfrm>
            <a:off x="4034137" y="1542488"/>
            <a:ext cx="412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 Simon Burrows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CC213-E5DA-CEC6-9880-4236ADC22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r="29174" b="7952"/>
          <a:stretch/>
        </p:blipFill>
        <p:spPr>
          <a:xfrm rot="5400000">
            <a:off x="4483467" y="2840927"/>
            <a:ext cx="3620906" cy="29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BB91D-A48C-F6F1-EF0D-602C64D2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B4863-15DC-EF54-0259-27C04D2C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65628"/>
            <a:ext cx="8084910" cy="5624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1D94A-EBAB-C749-DF80-C487AD74CC22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3EA82-7238-E2DA-1783-1EC44BF03C53}"/>
              </a:ext>
            </a:extLst>
          </p:cNvPr>
          <p:cNvSpPr txBox="1"/>
          <p:nvPr/>
        </p:nvSpPr>
        <p:spPr>
          <a:xfrm>
            <a:off x="4550229" y="2890391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124695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E019-FA06-49FE-D3A1-9E44C2E4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E9C06-3E69-0E31-3C8C-60BB6C3C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2" y="856859"/>
            <a:ext cx="8954750" cy="560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AC26A-1026-24DF-198F-F40CF5E7D6C9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1BA2-E526-8221-C1B6-CEF43F3C8C51}"/>
              </a:ext>
            </a:extLst>
          </p:cNvPr>
          <p:cNvSpPr txBox="1"/>
          <p:nvPr/>
        </p:nvSpPr>
        <p:spPr>
          <a:xfrm>
            <a:off x="8643258" y="2872770"/>
            <a:ext cx="3254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Bar chart with error bars showing the quartiles</a:t>
            </a:r>
          </a:p>
        </p:txBody>
      </p:sp>
    </p:spTree>
    <p:extLst>
      <p:ext uri="{BB962C8B-B14F-4D97-AF65-F5344CB8AC3E}">
        <p14:creationId xmlns:p14="http://schemas.microsoft.com/office/powerpoint/2010/main" val="42589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75E6-4F25-96A4-82A3-54D9AFC7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E08B32-8064-9DEC-E253-747E23D1FE91}"/>
              </a:ext>
            </a:extLst>
          </p:cNvPr>
          <p:cNvSpPr txBox="1"/>
          <p:nvPr/>
        </p:nvSpPr>
        <p:spPr>
          <a:xfrm>
            <a:off x="184973" y="783019"/>
            <a:ext cx="486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good graph to summarise the median and Interquartile Range (IQR) is a box and whisker plot.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3FCB-F50B-502D-F7CE-99927FD3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54" y="783019"/>
            <a:ext cx="4728972" cy="4309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B7A3D-4F5A-22B9-D170-AD7DF084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69" y="783019"/>
            <a:ext cx="1816263" cy="5720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970552-A02E-8A75-64C6-153CF3D5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3" y="2542483"/>
            <a:ext cx="4591691" cy="2143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107558-868A-30AC-24DC-0D9CC7867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053" y="5345615"/>
            <a:ext cx="4736781" cy="729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37BF-C006-837A-7E2E-AE49A96417D3}"/>
              </a:ext>
            </a:extLst>
          </p:cNvPr>
          <p:cNvSpPr txBox="1"/>
          <p:nvPr/>
        </p:nvSpPr>
        <p:spPr>
          <a:xfrm>
            <a:off x="1169043" y="2290343"/>
            <a:ext cx="4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171F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DE667-1D19-EDCF-3619-8E34B233E870}"/>
              </a:ext>
            </a:extLst>
          </p:cNvPr>
          <p:cNvSpPr txBox="1"/>
          <p:nvPr/>
        </p:nvSpPr>
        <p:spPr>
          <a:xfrm>
            <a:off x="3590081" y="2298499"/>
            <a:ext cx="5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AE93B-6AD5-C91F-8EF9-048808712EDB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413AE-AB3A-2366-8717-51D9F0F6DE8C}"/>
              </a:ext>
            </a:extLst>
          </p:cNvPr>
          <p:cNvSpPr txBox="1"/>
          <p:nvPr/>
        </p:nvSpPr>
        <p:spPr>
          <a:xfrm>
            <a:off x="390897" y="4799265"/>
            <a:ext cx="34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Lecturers have different preferences…</a:t>
            </a:r>
          </a:p>
        </p:txBody>
      </p:sp>
    </p:spTree>
    <p:extLst>
      <p:ext uri="{BB962C8B-B14F-4D97-AF65-F5344CB8AC3E}">
        <p14:creationId xmlns:p14="http://schemas.microsoft.com/office/powerpoint/2010/main" val="183293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3718-CDCD-8B63-2C5D-3D75A710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2B3E6-4F84-9299-582F-A14D1DAB24F5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923DF-98E7-6FD0-8806-37C8397B9DA3}"/>
              </a:ext>
            </a:extLst>
          </p:cNvPr>
          <p:cNvSpPr txBox="1"/>
          <p:nvPr/>
        </p:nvSpPr>
        <p:spPr>
          <a:xfrm>
            <a:off x="8643257" y="2872770"/>
            <a:ext cx="2917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Bar charts + Standard Deviation for the error bars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13750-823A-163D-A7EC-FD414629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2" y="917454"/>
            <a:ext cx="8163988" cy="52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4D319-0C1B-2221-62DC-B694AE36B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51B32-47FA-35D1-06E6-9F006212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" y="883866"/>
            <a:ext cx="11859960" cy="5756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050A7-9043-E0D6-B515-387F4485DAFE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50BF6-FA2C-EA6D-DEAF-57436A08DF08}"/>
              </a:ext>
            </a:extLst>
          </p:cNvPr>
          <p:cNvSpPr txBox="1"/>
          <p:nvPr/>
        </p:nvSpPr>
        <p:spPr>
          <a:xfrm>
            <a:off x="8171651" y="3100355"/>
            <a:ext cx="3121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Statistical tests (t-test)</a:t>
            </a:r>
          </a:p>
        </p:txBody>
      </p:sp>
    </p:spTree>
    <p:extLst>
      <p:ext uri="{BB962C8B-B14F-4D97-AF65-F5344CB8AC3E}">
        <p14:creationId xmlns:p14="http://schemas.microsoft.com/office/powerpoint/2010/main" val="127552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2537-6D50-AF9C-729F-F6FC5BBE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2A80A-A60E-6D05-498D-E209405C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2" y="747338"/>
            <a:ext cx="11612596" cy="5363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9BC54-DD2C-AD5E-E7CC-6EC0E3C90A35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0B3D-8EEA-4A89-B500-17451265746A}"/>
              </a:ext>
            </a:extLst>
          </p:cNvPr>
          <p:cNvSpPr txBox="1"/>
          <p:nvPr/>
        </p:nvSpPr>
        <p:spPr>
          <a:xfrm>
            <a:off x="5716814" y="4428672"/>
            <a:ext cx="5203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More statistical tests (Mann-Whitney U)</a:t>
            </a:r>
          </a:p>
        </p:txBody>
      </p:sp>
    </p:spTree>
    <p:extLst>
      <p:ext uri="{BB962C8B-B14F-4D97-AF65-F5344CB8AC3E}">
        <p14:creationId xmlns:p14="http://schemas.microsoft.com/office/powerpoint/2010/main" val="207853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0351-497A-A2FD-97C8-C2CB3F91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ADF8FB-2A96-EDF0-A62E-036B381E7D12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84F8-E0FC-041E-BBED-3B8D6B7C064D}"/>
              </a:ext>
            </a:extLst>
          </p:cNvPr>
          <p:cNvSpPr txBox="1"/>
          <p:nvPr/>
        </p:nvSpPr>
        <p:spPr>
          <a:xfrm>
            <a:off x="7326085" y="2570500"/>
            <a:ext cx="42454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More graphs relating to statistical tests (2 Way ANOVA)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A0D6-07EF-EC42-C0E7-DFE315BC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7" y="704518"/>
            <a:ext cx="6866756" cy="58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74D8C-EF44-3217-8451-579C5F3D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42BC9-707B-AC94-DF5E-4E29C15B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1071233"/>
            <a:ext cx="11079121" cy="471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EA0A5-B8CD-5E5C-479E-4028188FA144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07040-CB33-E2E1-A1EB-6DC6A1AE62FF}"/>
              </a:ext>
            </a:extLst>
          </p:cNvPr>
          <p:cNvSpPr txBox="1"/>
          <p:nvPr/>
        </p:nvSpPr>
        <p:spPr>
          <a:xfrm>
            <a:off x="794657" y="5414818"/>
            <a:ext cx="4376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Valuation work (using formulae)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AA51A-8470-1CFA-FFD6-FB24F5739805}"/>
              </a:ext>
            </a:extLst>
          </p:cNvPr>
          <p:cNvSpPr txBox="1"/>
          <p:nvPr/>
        </p:nvSpPr>
        <p:spPr>
          <a:xfrm>
            <a:off x="5170713" y="6121400"/>
            <a:ext cx="41989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/>
              <a:t>(Email support from me)</a:t>
            </a:r>
          </a:p>
        </p:txBody>
      </p:sp>
    </p:spTree>
    <p:extLst>
      <p:ext uri="{BB962C8B-B14F-4D97-AF65-F5344CB8AC3E}">
        <p14:creationId xmlns:p14="http://schemas.microsoft.com/office/powerpoint/2010/main" val="385480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34BD6-A5A5-0C44-77CB-FA260A86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2C7FC-5DE7-44E8-78AC-C059A028D89E}"/>
              </a:ext>
            </a:extLst>
          </p:cNvPr>
          <p:cNvSpPr txBox="1"/>
          <p:nvPr/>
        </p:nvSpPr>
        <p:spPr>
          <a:xfrm>
            <a:off x="293912" y="119743"/>
            <a:ext cx="1189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76071-CBE2-DB2C-BF62-9BF82C9566D6}"/>
              </a:ext>
            </a:extLst>
          </p:cNvPr>
          <p:cNvSpPr txBox="1"/>
          <p:nvPr/>
        </p:nvSpPr>
        <p:spPr>
          <a:xfrm>
            <a:off x="0" y="4957618"/>
            <a:ext cx="582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Calculating U-values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7B32B-74E7-FBFE-BAD2-A5D51E74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227"/>
            <a:ext cx="12192000" cy="3714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27060-950D-C403-0BA5-0FC3C7D6F331}"/>
              </a:ext>
            </a:extLst>
          </p:cNvPr>
          <p:cNvSpPr txBox="1"/>
          <p:nvPr/>
        </p:nvSpPr>
        <p:spPr>
          <a:xfrm>
            <a:off x="508000" y="5833667"/>
            <a:ext cx="3755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(More Email support – blue writing is mine)</a:t>
            </a:r>
          </a:p>
        </p:txBody>
      </p:sp>
    </p:spTree>
    <p:extLst>
      <p:ext uri="{BB962C8B-B14F-4D97-AF65-F5344CB8AC3E}">
        <p14:creationId xmlns:p14="http://schemas.microsoft.com/office/powerpoint/2010/main" val="222104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85C83-AB71-1FFF-2EBE-BF6DB2B8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A9CB86-FFDA-F986-80A6-9CE809379303}"/>
              </a:ext>
            </a:extLst>
          </p:cNvPr>
          <p:cNvSpPr txBox="1"/>
          <p:nvPr/>
        </p:nvSpPr>
        <p:spPr>
          <a:xfrm>
            <a:off x="293912" y="119743"/>
            <a:ext cx="1147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(11)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F750C-C921-0695-FED9-99C41C08A42E}"/>
              </a:ext>
            </a:extLst>
          </p:cNvPr>
          <p:cNvSpPr txBox="1"/>
          <p:nvPr/>
        </p:nvSpPr>
        <p:spPr>
          <a:xfrm>
            <a:off x="685800" y="5998954"/>
            <a:ext cx="582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Dose response ANOVA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B5CF9-C85F-8C73-9125-A743DB7A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2" y="704517"/>
            <a:ext cx="8597447" cy="5149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B1A614-4A79-4927-1505-9611D49F4074}"/>
              </a:ext>
            </a:extLst>
          </p:cNvPr>
          <p:cNvSpPr txBox="1"/>
          <p:nvPr/>
        </p:nvSpPr>
        <p:spPr>
          <a:xfrm>
            <a:off x="8852806" y="1843950"/>
            <a:ext cx="2917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Even more error bars… (Standard Error of the Mean)</a:t>
            </a:r>
          </a:p>
        </p:txBody>
      </p:sp>
    </p:spTree>
    <p:extLst>
      <p:ext uri="{BB962C8B-B14F-4D97-AF65-F5344CB8AC3E}">
        <p14:creationId xmlns:p14="http://schemas.microsoft.com/office/powerpoint/2010/main" val="72470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FDA8B-AFC6-29B3-E92B-78AAC865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999E-7528-304B-FC42-41112D1F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009" y="173182"/>
            <a:ext cx="7184573" cy="779216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/>
              <a:t>Academic Guidance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E7FB7-EDF4-765E-D07B-A4367D17A5B3}"/>
              </a:ext>
            </a:extLst>
          </p:cNvPr>
          <p:cNvSpPr txBox="1"/>
          <p:nvPr/>
        </p:nvSpPr>
        <p:spPr>
          <a:xfrm>
            <a:off x="380009" y="952398"/>
            <a:ext cx="965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am part of the Academic Guidance Team based in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Edgmond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4AEA3-5C02-2F74-B592-E64B91DEC54D}"/>
              </a:ext>
            </a:extLst>
          </p:cNvPr>
          <p:cNvSpPr txBox="1"/>
          <p:nvPr/>
        </p:nvSpPr>
        <p:spPr>
          <a:xfrm>
            <a:off x="338444" y="2522058"/>
            <a:ext cx="1033747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Academic Guidance Team helps students develop essential study skills through:</a:t>
            </a:r>
          </a:p>
          <a:p>
            <a:endParaRPr lang="en-GB" sz="1000" b="1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One-to-one appointments (in person or via TEAMS)</a:t>
            </a:r>
            <a:b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000" b="1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Workshops, drop-in sessions and contributing to teaching / tutor sessions</a:t>
            </a:r>
            <a:b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1000" b="1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 of online resources</a:t>
            </a:r>
            <a:b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900" b="1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team supports students in a wide range of areas including time management, academic writing, note-taking, correct use of AI, understanding assignment guidelines, exam technique and so 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F8EB2-766D-5569-2CAB-99DDAAAE1C40}"/>
              </a:ext>
            </a:extLst>
          </p:cNvPr>
          <p:cNvSpPr txBox="1"/>
          <p:nvPr/>
        </p:nvSpPr>
        <p:spPr>
          <a:xfrm>
            <a:off x="380009" y="1475618"/>
            <a:ext cx="1110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but I am employed to focus purely on the mathematical side of things.</a:t>
            </a:r>
          </a:p>
        </p:txBody>
      </p:sp>
    </p:spTree>
    <p:extLst>
      <p:ext uri="{BB962C8B-B14F-4D97-AF65-F5344CB8AC3E}">
        <p14:creationId xmlns:p14="http://schemas.microsoft.com/office/powerpoint/2010/main" val="3451028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FFFD-B2D4-8669-466A-696A796C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D29582-ED03-EEB6-C0DB-0B5F8E8B5110}"/>
              </a:ext>
            </a:extLst>
          </p:cNvPr>
          <p:cNvSpPr txBox="1"/>
          <p:nvPr/>
        </p:nvSpPr>
        <p:spPr>
          <a:xfrm>
            <a:off x="293912" y="119743"/>
            <a:ext cx="11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3DBD4-0D89-4531-04FF-E42BC0268F1C}"/>
              </a:ext>
            </a:extLst>
          </p:cNvPr>
          <p:cNvSpPr txBox="1"/>
          <p:nvPr/>
        </p:nvSpPr>
        <p:spPr>
          <a:xfrm>
            <a:off x="393700" y="5196973"/>
            <a:ext cx="582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Time series 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0EF26-309D-B07C-E8DA-427B853E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7084"/>
            <a:ext cx="12097607" cy="3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1E41-C7C8-67A5-E434-C72B0316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01325B-B0D2-F095-6C13-5F9D87EC9FD9}"/>
              </a:ext>
            </a:extLst>
          </p:cNvPr>
          <p:cNvSpPr txBox="1"/>
          <p:nvPr/>
        </p:nvSpPr>
        <p:spPr>
          <a:xfrm>
            <a:off x="293912" y="119743"/>
            <a:ext cx="1159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(13)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DE9E1-52D9-3A21-0F98-34526151AEF3}"/>
              </a:ext>
            </a:extLst>
          </p:cNvPr>
          <p:cNvSpPr txBox="1"/>
          <p:nvPr/>
        </p:nvSpPr>
        <p:spPr>
          <a:xfrm>
            <a:off x="488704" y="1717503"/>
            <a:ext cx="290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Histograms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1FF28-5482-8E71-80B6-D778A8F2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813" y="1079350"/>
            <a:ext cx="6903238" cy="54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2CCABF-D699-0B5C-D7DA-25B7D0E10522}"/>
              </a:ext>
            </a:extLst>
          </p:cNvPr>
          <p:cNvSpPr txBox="1"/>
          <p:nvPr/>
        </p:nvSpPr>
        <p:spPr>
          <a:xfrm>
            <a:off x="188701" y="625211"/>
            <a:ext cx="717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20</a:t>
            </a:r>
            <a:r>
              <a:rPr lang="en-GB" b="1" dirty="0"/>
              <a:t> </a:t>
            </a:r>
            <a:r>
              <a:rPr lang="en-GB" b="1" dirty="0">
                <a:solidFill>
                  <a:srgbClr val="7030A0"/>
                </a:solidFill>
              </a:rPr>
              <a:t>l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</a:t>
            </a:r>
            <a:r>
              <a:rPr lang="en-GB" b="1" dirty="0"/>
              <a:t> means you need 20 litres of chemical for every one hectare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20B1E-8BCC-3986-A0C4-FB980C925D4A}"/>
              </a:ext>
            </a:extLst>
          </p:cNvPr>
          <p:cNvSpPr txBox="1"/>
          <p:nvPr/>
        </p:nvSpPr>
        <p:spPr>
          <a:xfrm>
            <a:off x="7610765" y="635815"/>
            <a:ext cx="224969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20 litres </a:t>
            </a:r>
            <a:r>
              <a:rPr lang="en-GB" b="1" dirty="0"/>
              <a:t>=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 hectare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3421A-AAF9-B199-1EEE-84DCCFCA3630}"/>
              </a:ext>
            </a:extLst>
          </p:cNvPr>
          <p:cNvSpPr>
            <a:spLocks noChangeAspect="1"/>
          </p:cNvSpPr>
          <p:nvPr/>
        </p:nvSpPr>
        <p:spPr>
          <a:xfrm>
            <a:off x="1407900" y="2105848"/>
            <a:ext cx="2268000" cy="226955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EF599-C022-EEB4-94E8-84D0FFC9240D}"/>
              </a:ext>
            </a:extLst>
          </p:cNvPr>
          <p:cNvSpPr txBox="1"/>
          <p:nvPr/>
        </p:nvSpPr>
        <p:spPr>
          <a:xfrm>
            <a:off x="763440" y="1240394"/>
            <a:ext cx="388367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1 hectare is the same area as is covered by a 100m by 100m square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88F5B-37AE-E284-600B-84043E5AFB96}"/>
              </a:ext>
            </a:extLst>
          </p:cNvPr>
          <p:cNvSpPr txBox="1"/>
          <p:nvPr/>
        </p:nvSpPr>
        <p:spPr>
          <a:xfrm>
            <a:off x="2137803" y="4375400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100m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A96DB-7B43-1935-F106-9408564C1BDD}"/>
              </a:ext>
            </a:extLst>
          </p:cNvPr>
          <p:cNvSpPr txBox="1"/>
          <p:nvPr/>
        </p:nvSpPr>
        <p:spPr>
          <a:xfrm>
            <a:off x="438468" y="2995302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100m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5DBC2-AA4C-1DE2-9898-733A50EEEEB5}"/>
              </a:ext>
            </a:extLst>
          </p:cNvPr>
          <p:cNvSpPr txBox="1"/>
          <p:nvPr/>
        </p:nvSpPr>
        <p:spPr>
          <a:xfrm>
            <a:off x="1934522" y="3030558"/>
            <a:ext cx="1214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 hectare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68926-413D-ADB6-C2BC-08547C71F1A9}"/>
              </a:ext>
            </a:extLst>
          </p:cNvPr>
          <p:cNvSpPr txBox="1"/>
          <p:nvPr/>
        </p:nvSpPr>
        <p:spPr>
          <a:xfrm>
            <a:off x="6054241" y="1565319"/>
            <a:ext cx="485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Hence,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 hectare </a:t>
            </a:r>
            <a:r>
              <a:rPr lang="en-GB" b="1" dirty="0"/>
              <a:t>= 100m x 100m = 10,000 m</a:t>
            </a:r>
            <a:r>
              <a:rPr lang="en-GB" b="1" baseline="30000" dirty="0"/>
              <a:t>2</a:t>
            </a:r>
            <a:r>
              <a:rPr lang="en-GB" b="1" dirty="0"/>
              <a:t>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EB032-39D1-E077-9BEC-702DB8C5B1A6}"/>
              </a:ext>
            </a:extLst>
          </p:cNvPr>
          <p:cNvSpPr txBox="1"/>
          <p:nvPr/>
        </p:nvSpPr>
        <p:spPr>
          <a:xfrm>
            <a:off x="6033292" y="2516598"/>
            <a:ext cx="565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 hectare </a:t>
            </a:r>
            <a:r>
              <a:rPr lang="en-GB" b="1" dirty="0">
                <a:solidFill>
                  <a:srgbClr val="0000FF"/>
                </a:solidFill>
              </a:rPr>
              <a:t>= 10,000cm x 10,000cm = 100,000,000 cm</a:t>
            </a:r>
            <a:r>
              <a:rPr lang="en-GB" b="1" baseline="30000" dirty="0">
                <a:solidFill>
                  <a:srgbClr val="0000FF"/>
                </a:solidFill>
              </a:rPr>
              <a:t>2</a:t>
            </a:r>
            <a:r>
              <a:rPr lang="en-GB" b="1" dirty="0">
                <a:solidFill>
                  <a:srgbClr val="0000FF"/>
                </a:solidFill>
              </a:rPr>
              <a:t>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7C16-26CF-C45D-B342-EBBA8071E8F0}"/>
              </a:ext>
            </a:extLst>
          </p:cNvPr>
          <p:cNvSpPr txBox="1"/>
          <p:nvPr/>
        </p:nvSpPr>
        <p:spPr>
          <a:xfrm>
            <a:off x="6008533" y="1974972"/>
            <a:ext cx="5273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{As </a:t>
            </a:r>
            <a:r>
              <a:rPr lang="en-GB" b="1" dirty="0">
                <a:solidFill>
                  <a:srgbClr val="00B0F0"/>
                </a:solidFill>
              </a:rPr>
              <a:t>1m = 100cm</a:t>
            </a:r>
            <a:r>
              <a:rPr lang="en-GB" b="1" dirty="0"/>
              <a:t>, 100</a:t>
            </a:r>
            <a:r>
              <a:rPr lang="en-GB" b="1" dirty="0">
                <a:solidFill>
                  <a:srgbClr val="00B0F0"/>
                </a:solidFill>
              </a:rPr>
              <a:t>m</a:t>
            </a:r>
            <a:r>
              <a:rPr lang="en-GB" b="1" dirty="0"/>
              <a:t> = 100 x </a:t>
            </a:r>
            <a:r>
              <a:rPr lang="en-GB" b="1" dirty="0">
                <a:solidFill>
                  <a:srgbClr val="00B0F0"/>
                </a:solidFill>
              </a:rPr>
              <a:t>100cm</a:t>
            </a:r>
            <a:r>
              <a:rPr lang="en-GB" b="1" dirty="0"/>
              <a:t> = 10,000cm}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91EB9-9F31-27FF-9C61-5951F5812081}"/>
              </a:ext>
            </a:extLst>
          </p:cNvPr>
          <p:cNvSpPr txBox="1"/>
          <p:nvPr/>
        </p:nvSpPr>
        <p:spPr>
          <a:xfrm>
            <a:off x="244889" y="3291819"/>
            <a:ext cx="135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10,000cm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EBB8F-B23B-0B7F-9D38-B617C31134EE}"/>
              </a:ext>
            </a:extLst>
          </p:cNvPr>
          <p:cNvSpPr txBox="1"/>
          <p:nvPr/>
        </p:nvSpPr>
        <p:spPr>
          <a:xfrm>
            <a:off x="1893580" y="4671821"/>
            <a:ext cx="135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10,000cm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FB0A7-50B5-A703-FBC9-5189D6B9BA7A}"/>
              </a:ext>
            </a:extLst>
          </p:cNvPr>
          <p:cNvSpPr txBox="1"/>
          <p:nvPr/>
        </p:nvSpPr>
        <p:spPr>
          <a:xfrm>
            <a:off x="6054241" y="3058072"/>
            <a:ext cx="3796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As </a:t>
            </a:r>
            <a:r>
              <a:rPr lang="en-GB" b="1" dirty="0">
                <a:solidFill>
                  <a:srgbClr val="7030A0"/>
                </a:solidFill>
              </a:rPr>
              <a:t>20 litres </a:t>
            </a:r>
            <a:r>
              <a:rPr lang="en-GB" b="1" dirty="0"/>
              <a:t>is needed for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 hectare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D035-81F6-2953-DF6E-79BEE0B628EA}"/>
              </a:ext>
            </a:extLst>
          </p:cNvPr>
          <p:cNvSpPr txBox="1"/>
          <p:nvPr/>
        </p:nvSpPr>
        <p:spPr>
          <a:xfrm>
            <a:off x="6096000" y="3571254"/>
            <a:ext cx="30295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20 litres </a:t>
            </a:r>
            <a:r>
              <a:rPr lang="en-GB" b="1" dirty="0">
                <a:solidFill>
                  <a:srgbClr val="0000FF"/>
                </a:solidFill>
              </a:rPr>
              <a:t>= 100,000,000 cm</a:t>
            </a:r>
            <a:r>
              <a:rPr lang="en-GB" b="1" baseline="30000" dirty="0">
                <a:solidFill>
                  <a:srgbClr val="0000FF"/>
                </a:solidFill>
              </a:rPr>
              <a:t>2</a:t>
            </a:r>
            <a:r>
              <a:rPr lang="en-GB" b="1" dirty="0">
                <a:solidFill>
                  <a:srgbClr val="0000FF"/>
                </a:solidFill>
              </a:rPr>
              <a:t>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BB0A0-0DA9-B399-D29B-0696645EE4A4}"/>
              </a:ext>
            </a:extLst>
          </p:cNvPr>
          <p:cNvSpPr txBox="1"/>
          <p:nvPr/>
        </p:nvSpPr>
        <p:spPr>
          <a:xfrm>
            <a:off x="6033292" y="4110159"/>
            <a:ext cx="4426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{Note: 1 litre = 1000 millilitre or 1000 ml} 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A901B3-3E71-75B2-DF12-B429294732C5}"/>
              </a:ext>
            </a:extLst>
          </p:cNvPr>
          <p:cNvSpPr txBox="1"/>
          <p:nvPr/>
        </p:nvSpPr>
        <p:spPr>
          <a:xfrm>
            <a:off x="5950969" y="4628047"/>
            <a:ext cx="324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20,000 ml </a:t>
            </a:r>
            <a:r>
              <a:rPr lang="en-GB" b="1" dirty="0">
                <a:solidFill>
                  <a:srgbClr val="0000FF"/>
                </a:solidFill>
              </a:rPr>
              <a:t>= 100,000,000 cm</a:t>
            </a:r>
            <a:r>
              <a:rPr lang="en-GB" b="1" baseline="30000" dirty="0">
                <a:solidFill>
                  <a:srgbClr val="0000FF"/>
                </a:solidFill>
              </a:rPr>
              <a:t>2</a:t>
            </a:r>
            <a:r>
              <a:rPr lang="en-GB" b="1" dirty="0">
                <a:solidFill>
                  <a:srgbClr val="0000FF"/>
                </a:solidFill>
              </a:rPr>
              <a:t>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A4320459-2C43-ACAE-3DAA-3D8A4A7FEFC9}"/>
              </a:ext>
            </a:extLst>
          </p:cNvPr>
          <p:cNvSpPr/>
          <p:nvPr/>
        </p:nvSpPr>
        <p:spPr>
          <a:xfrm>
            <a:off x="5646172" y="4839178"/>
            <a:ext cx="240145" cy="50298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625569D2-2EED-F134-B86D-E89AB13C886B}"/>
              </a:ext>
            </a:extLst>
          </p:cNvPr>
          <p:cNvSpPr/>
          <p:nvPr/>
        </p:nvSpPr>
        <p:spPr>
          <a:xfrm flipH="1">
            <a:off x="9022069" y="4797620"/>
            <a:ext cx="240145" cy="50298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3A160-A73F-4BF3-518A-5D5AD5A30FEB}"/>
                  </a:ext>
                </a:extLst>
              </p:cNvPr>
              <p:cNvSpPr txBox="1"/>
              <p:nvPr/>
            </p:nvSpPr>
            <p:spPr>
              <a:xfrm>
                <a:off x="4142967" y="4952171"/>
                <a:ext cx="1415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GB" dirty="0"/>
                  <a:t>100,000,000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3A160-A73F-4BF3-518A-5D5AD5A30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967" y="4952171"/>
                <a:ext cx="1415452" cy="276999"/>
              </a:xfrm>
              <a:prstGeom prst="rect">
                <a:avLst/>
              </a:prstGeom>
              <a:blipFill>
                <a:blip r:embed="rId3"/>
                <a:stretch>
                  <a:fillRect l="-4310" t="-26087" r="-9052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C50C81-492A-4786-C16C-A81E67A2DE6C}"/>
                  </a:ext>
                </a:extLst>
              </p:cNvPr>
              <p:cNvSpPr txBox="1"/>
              <p:nvPr/>
            </p:nvSpPr>
            <p:spPr>
              <a:xfrm>
                <a:off x="5918647" y="5076010"/>
                <a:ext cx="2867134" cy="49244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𝟓𝟎𝟎𝟎</m:t>
                        </m:r>
                      </m:den>
                    </m:f>
                  </m:oMath>
                </a14:m>
                <a:r>
                  <a:rPr lang="en-GB" b="1" dirty="0">
                    <a:solidFill>
                      <a:srgbClr val="7030A0"/>
                    </a:solidFill>
                  </a:rPr>
                  <a:t>  </a:t>
                </a:r>
                <a:r>
                  <a:rPr lang="en-GB" b="1" dirty="0"/>
                  <a:t>or</a:t>
                </a:r>
                <a:r>
                  <a:rPr lang="en-GB" b="1" dirty="0">
                    <a:solidFill>
                      <a:srgbClr val="7030A0"/>
                    </a:solidFill>
                  </a:rPr>
                  <a:t>  0.0002 ml </a:t>
                </a:r>
                <a:r>
                  <a:rPr lang="en-GB" b="1" dirty="0">
                    <a:solidFill>
                      <a:srgbClr val="0000FF"/>
                    </a:solidFill>
                  </a:rPr>
                  <a:t>= 1 cm</a:t>
                </a:r>
                <a:r>
                  <a:rPr lang="en-GB" b="1" baseline="30000" dirty="0">
                    <a:solidFill>
                      <a:srgbClr val="0000FF"/>
                    </a:solidFill>
                  </a:rPr>
                  <a:t>2</a:t>
                </a:r>
                <a:r>
                  <a:rPr lang="en-GB" b="1" dirty="0">
                    <a:solidFill>
                      <a:srgbClr val="0000FF"/>
                    </a:solidFill>
                  </a:rPr>
                  <a:t> </a:t>
                </a:r>
                <a:endParaRPr lang="en-GB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C50C81-492A-4786-C16C-A81E67A2D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47" y="5076010"/>
                <a:ext cx="2867134" cy="492443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64B884-E2A2-CA53-6DA2-B68901FF5F7E}"/>
                  </a:ext>
                </a:extLst>
              </p:cNvPr>
              <p:cNvSpPr txBox="1"/>
              <p:nvPr/>
            </p:nvSpPr>
            <p:spPr>
              <a:xfrm>
                <a:off x="9325716" y="4907574"/>
                <a:ext cx="1415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GB" dirty="0"/>
                  <a:t>100,000,000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64B884-E2A2-CA53-6DA2-B68901FF5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716" y="4907574"/>
                <a:ext cx="1415452" cy="276999"/>
              </a:xfrm>
              <a:prstGeom prst="rect">
                <a:avLst/>
              </a:prstGeom>
              <a:blipFill>
                <a:blip r:embed="rId5"/>
                <a:stretch>
                  <a:fillRect l="-4310" t="-26667" r="-9052" b="-5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D94D490-F938-C38A-9291-B589CD3AAD12}"/>
              </a:ext>
            </a:extLst>
          </p:cNvPr>
          <p:cNvSpPr txBox="1"/>
          <p:nvPr/>
        </p:nvSpPr>
        <p:spPr>
          <a:xfrm>
            <a:off x="291548" y="6188939"/>
            <a:ext cx="978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</a:t>
            </a:r>
          </a:p>
          <a:p>
            <a:r>
              <a:rPr lang="en-GB" dirty="0"/>
              <a:t>Suppose you had an area of 3465cm</a:t>
            </a:r>
            <a:r>
              <a:rPr lang="en-GB" baseline="30000" dirty="0"/>
              <a:t>2</a:t>
            </a:r>
            <a:r>
              <a:rPr lang="en-GB" dirty="0"/>
              <a:t>  to treat, you’d need  3465 x 0.0002 = 0.693 ml of chemical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4E951A-70A0-B076-A545-9D5D116B4217}"/>
              </a:ext>
            </a:extLst>
          </p:cNvPr>
          <p:cNvSpPr txBox="1"/>
          <p:nvPr/>
        </p:nvSpPr>
        <p:spPr>
          <a:xfrm>
            <a:off x="324982" y="5703720"/>
            <a:ext cx="728578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GB" b="1" dirty="0"/>
              <a:t>0.0002 ml of chemical is required for each 1 cm</a:t>
            </a:r>
            <a:r>
              <a:rPr lang="en-GB" b="1" baseline="30000" dirty="0"/>
              <a:t>2</a:t>
            </a:r>
            <a:r>
              <a:rPr lang="en-GB" b="1" dirty="0"/>
              <a:t> of area to be treated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B81B0-BA96-D64E-E3C4-FB6929DB7272}"/>
              </a:ext>
            </a:extLst>
          </p:cNvPr>
          <p:cNvSpPr txBox="1"/>
          <p:nvPr/>
        </p:nvSpPr>
        <p:spPr>
          <a:xfrm>
            <a:off x="199689" y="-6948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(Maths)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3EB4-285A-BAB6-A1C6-128C842E6DD2}"/>
              </a:ext>
            </a:extLst>
          </p:cNvPr>
          <p:cNvSpPr txBox="1"/>
          <p:nvPr/>
        </p:nvSpPr>
        <p:spPr>
          <a:xfrm>
            <a:off x="3713944" y="2181719"/>
            <a:ext cx="2172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highlight>
                  <a:srgbClr val="00FF00"/>
                </a:highlight>
              </a:rPr>
              <a:t>Students was doing a work experience (had unreliable internet)</a:t>
            </a:r>
          </a:p>
        </p:txBody>
      </p:sp>
    </p:spTree>
    <p:extLst>
      <p:ext uri="{BB962C8B-B14F-4D97-AF65-F5344CB8AC3E}">
        <p14:creationId xmlns:p14="http://schemas.microsoft.com/office/powerpoint/2010/main" val="289827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F3C9-4FBF-B7AE-0AA5-BC66F561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43375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Any questions?</a:t>
            </a:r>
            <a:br>
              <a:rPr lang="en-GB" sz="5400" b="1" dirty="0"/>
            </a:br>
            <a:br>
              <a:rPr lang="en-GB" sz="5400" b="1" dirty="0"/>
            </a:br>
            <a:r>
              <a:rPr lang="en-GB" sz="5400" b="1" dirty="0"/>
              <a:t>🤔</a:t>
            </a:r>
            <a:br>
              <a:rPr lang="en-GB" sz="5400" b="1" dirty="0"/>
            </a:br>
            <a:br>
              <a:rPr lang="en-GB" sz="5400" b="1" dirty="0"/>
            </a:br>
            <a:r>
              <a:rPr lang="en-GB" sz="5400" b="1" dirty="0"/>
              <a:t>🙋‍♂️🙋‍♀️</a:t>
            </a:r>
          </a:p>
        </p:txBody>
      </p:sp>
    </p:spTree>
    <p:extLst>
      <p:ext uri="{BB962C8B-B14F-4D97-AF65-F5344CB8AC3E}">
        <p14:creationId xmlns:p14="http://schemas.microsoft.com/office/powerpoint/2010/main" val="25046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31BD-4D6E-F18C-BAF1-45457F4F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5726-4C5B-6C83-AF90-76D338AB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53057" cy="4351338"/>
          </a:xfrm>
        </p:spPr>
        <p:txBody>
          <a:bodyPr>
            <a:normAutofit fontScale="92500" lnSpcReduction="20000"/>
          </a:bodyPr>
          <a:lstStyle/>
          <a:p>
            <a:pPr marL="324000" indent="-324000"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Maths degree at University of York (1</a:t>
            </a:r>
            <a:r>
              <a:rPr lang="en-GB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-324000"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Doctor of Philosophy (also York) [Electronics Dept]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-324000"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5 years of actuarial work (pensions consultancy)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-324000"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 years as a maths teacher, 2</a:t>
            </a:r>
            <a:r>
              <a:rPr lang="en-GB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dept, and then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HoD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Haberdashers’ Adams GS (in Newport, Shropshire)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24000" indent="-324000"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Harper Adams University since Autumn 2022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09A798-ECE9-9A87-2743-84F8BAA0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44" y="2859910"/>
            <a:ext cx="1840304" cy="113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27AD6B-D3FF-B756-988B-39AE397DEF67}"/>
              </a:ext>
            </a:extLst>
          </p:cNvPr>
          <p:cNvCxnSpPr/>
          <p:nvPr/>
        </p:nvCxnSpPr>
        <p:spPr>
          <a:xfrm flipH="1">
            <a:off x="8700038" y="3429000"/>
            <a:ext cx="866898" cy="11875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6B530FC-A503-73B5-209F-C77859BB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7"/>
          <a:stretch>
            <a:fillRect/>
          </a:stretch>
        </p:blipFill>
        <p:spPr bwMode="auto">
          <a:xfrm>
            <a:off x="8571263" y="934728"/>
            <a:ext cx="164436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B98B9-6EAD-3258-83EB-1FA0450E9ED7}"/>
              </a:ext>
            </a:extLst>
          </p:cNvPr>
          <p:cNvCxnSpPr>
            <a:cxnSpLocks/>
          </p:cNvCxnSpPr>
          <p:nvPr/>
        </p:nvCxnSpPr>
        <p:spPr>
          <a:xfrm flipH="1">
            <a:off x="8337593" y="2260291"/>
            <a:ext cx="663903" cy="107172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E3D36-ACD9-7066-B042-BB5E1E7A0547}"/>
              </a:ext>
            </a:extLst>
          </p:cNvPr>
          <p:cNvCxnSpPr>
            <a:cxnSpLocks/>
          </p:cNvCxnSpPr>
          <p:nvPr/>
        </p:nvCxnSpPr>
        <p:spPr>
          <a:xfrm>
            <a:off x="10014425" y="2308525"/>
            <a:ext cx="400235" cy="52136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10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77C9-2E70-504B-C9DD-D32D087A9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9438AA-CC06-A7A6-EC45-E58FB0745E73}"/>
              </a:ext>
            </a:extLst>
          </p:cNvPr>
          <p:cNvSpPr txBox="1"/>
          <p:nvPr/>
        </p:nvSpPr>
        <p:spPr>
          <a:xfrm>
            <a:off x="499771" y="247121"/>
            <a:ext cx="67827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Simon is happy to help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 pitchFamily="34" charset="0"/>
              </a:rPr>
              <a:t>with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: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</a:b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Maths</a:t>
            </a:r>
            <a:b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analysis</a:t>
            </a:r>
            <a:b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4E8AB-D96D-07DC-9A58-CAD4A7BB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22"/>
          <a:stretch/>
        </p:blipFill>
        <p:spPr>
          <a:xfrm>
            <a:off x="3545889" y="1196082"/>
            <a:ext cx="1810837" cy="1443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F4CD6-9A74-4614-7884-18FE1BC7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21" y="3228990"/>
            <a:ext cx="2112512" cy="1680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82B70-7951-2A1B-4FFB-0D3148AB18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88" b="19356"/>
          <a:stretch/>
        </p:blipFill>
        <p:spPr>
          <a:xfrm>
            <a:off x="3545889" y="2743975"/>
            <a:ext cx="1918477" cy="485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54E56B-890B-575F-1663-9274EB9CD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60" y="1598693"/>
            <a:ext cx="425826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8C672-10AE-FABC-C11F-8BC47DC7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5D08AA-79C1-3EEF-29EB-59A11337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8" y="1541435"/>
            <a:ext cx="4007576" cy="2333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4C416-9930-BBBF-2CA1-AEDFA0A5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45"/>
          <a:stretch/>
        </p:blipFill>
        <p:spPr>
          <a:xfrm>
            <a:off x="4397210" y="1554937"/>
            <a:ext cx="3553321" cy="2412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565255-C8EC-3693-8EC7-4F37B1B51FCE}"/>
              </a:ext>
            </a:extLst>
          </p:cNvPr>
          <p:cNvSpPr txBox="1"/>
          <p:nvPr/>
        </p:nvSpPr>
        <p:spPr>
          <a:xfrm>
            <a:off x="155388" y="247121"/>
            <a:ext cx="7795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 am one of </a:t>
            </a: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</a:t>
            </a:r>
            <a:r>
              <a:rPr lang="en-GB" sz="3600" b="1" dirty="0">
                <a:solidFill>
                  <a:prstClr val="black"/>
                </a:solidFill>
                <a:latin typeface="Calibri" panose="020F0502020204030204" pitchFamily="34" charset="0"/>
              </a:rPr>
              <a:t>e people who can support you should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this happen…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533CE9-428C-0231-7DF2-B7A0CB6D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627" y="1554937"/>
            <a:ext cx="3611275" cy="2412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6865D2-B9B9-8E50-8129-73442A76494C}"/>
              </a:ext>
            </a:extLst>
          </p:cNvPr>
          <p:cNvSpPr txBox="1"/>
          <p:nvPr/>
        </p:nvSpPr>
        <p:spPr>
          <a:xfrm>
            <a:off x="142504" y="4075096"/>
            <a:ext cx="1208908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50000"/>
                  </a:schemeClr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I always try to tailor my help to your needs 👍</a:t>
            </a:r>
          </a:p>
          <a:p>
            <a:endParaRPr lang="en-GB" sz="1100" b="1" dirty="0">
              <a:solidFill>
                <a:srgbClr val="7030A0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  <a:p>
            <a:r>
              <a:rPr lang="en-GB" sz="2800" b="1" dirty="0">
                <a:solidFill>
                  <a:srgbClr val="7030A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We can meet 1-1 or in a group (in person or via Teams)</a:t>
            </a:r>
            <a:br>
              <a:rPr lang="en-GB" sz="2800" b="1" dirty="0">
                <a:solidFill>
                  <a:srgbClr val="7030A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</a:br>
            <a:endParaRPr lang="en-GB" sz="1100" b="1" dirty="0">
              <a:solidFill>
                <a:srgbClr val="7030A0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  <a:p>
            <a:r>
              <a:rPr lang="en-GB" sz="2800" b="1" dirty="0">
                <a:solidFill>
                  <a:srgbClr val="00B0F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Some things can even be resolved via email </a:t>
            </a:r>
            <a:r>
              <a:rPr lang="en-GB" sz="2800" b="1" dirty="0">
                <a:solidFill>
                  <a:srgbClr val="00B0F0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  <a:sym typeface="Wingdings" panose="05000000000000000000" pitchFamily="2" charset="2"/>
              </a:rPr>
              <a:t></a:t>
            </a:r>
            <a:endParaRPr lang="en-GB" sz="2800" b="1" dirty="0">
              <a:solidFill>
                <a:srgbClr val="00B0F0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  <a:p>
            <a:endParaRPr lang="en-GB" sz="1100" b="1" dirty="0">
              <a:solidFill>
                <a:srgbClr val="0000FF"/>
              </a:solidFill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  <a:p>
            <a:r>
              <a:rPr lang="en-GB" sz="2800" b="1" dirty="0">
                <a:solidFill>
                  <a:srgbClr val="0000FF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I also provide support materials on the VLE/LH, including “how-to”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1D3E-33A4-6AF5-6087-FAB705F8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998" y="4582886"/>
            <a:ext cx="1038556" cy="835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A48A1-3369-92FF-5BF4-D75AB9AA9496}"/>
              </a:ext>
            </a:extLst>
          </p:cNvPr>
          <p:cNvSpPr txBox="1"/>
          <p:nvPr/>
        </p:nvSpPr>
        <p:spPr>
          <a:xfrm>
            <a:off x="8514611" y="105248"/>
            <a:ext cx="308758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The best support I give tends to come when students have given me a bit of time to think…</a:t>
            </a:r>
          </a:p>
        </p:txBody>
      </p:sp>
    </p:spTree>
    <p:extLst>
      <p:ext uri="{BB962C8B-B14F-4D97-AF65-F5344CB8AC3E}">
        <p14:creationId xmlns:p14="http://schemas.microsoft.com/office/powerpoint/2010/main" val="14104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23E98-BE18-73E3-E864-D06FCDFD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859"/>
            <a:ext cx="12192000" cy="5382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B0ECC-3F34-AF9B-A08D-BC1BD24AC38A}"/>
              </a:ext>
            </a:extLst>
          </p:cNvPr>
          <p:cNvSpPr txBox="1"/>
          <p:nvPr/>
        </p:nvSpPr>
        <p:spPr>
          <a:xfrm>
            <a:off x="185057" y="0"/>
            <a:ext cx="824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“Learning Hub” or “VLE”</a:t>
            </a:r>
            <a:endParaRPr lang="en-GB" sz="4800" b="1" dirty="0">
              <a:solidFill>
                <a:srgbClr val="0000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AC6C77-63AF-A95D-660E-D371A1F05348}"/>
              </a:ext>
            </a:extLst>
          </p:cNvPr>
          <p:cNvSpPr/>
          <p:nvPr/>
        </p:nvSpPr>
        <p:spPr>
          <a:xfrm>
            <a:off x="5649686" y="2231571"/>
            <a:ext cx="2144485" cy="8599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349F0F-5BBF-7BB6-0CB7-4CBCF27DBA60}"/>
              </a:ext>
            </a:extLst>
          </p:cNvPr>
          <p:cNvSpPr/>
          <p:nvPr/>
        </p:nvSpPr>
        <p:spPr>
          <a:xfrm>
            <a:off x="5758542" y="5040084"/>
            <a:ext cx="6226628" cy="5225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BF88-7D28-343F-7C52-2E12C5214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550" y="166616"/>
            <a:ext cx="3571051" cy="664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AFAB11-0F58-EBE6-1E93-AA09FE2F2AC5}"/>
              </a:ext>
            </a:extLst>
          </p:cNvPr>
          <p:cNvSpPr/>
          <p:nvPr/>
        </p:nvSpPr>
        <p:spPr>
          <a:xfrm>
            <a:off x="1365662" y="1129859"/>
            <a:ext cx="2885704" cy="5208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65FEE9-984D-BA9E-4EC1-13795143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883" y="3849061"/>
            <a:ext cx="2994608" cy="2994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F2E24-B4E6-6157-B26F-FB892E75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84" y="0"/>
            <a:ext cx="4451363" cy="36539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0CEFF5-70FD-987E-09BA-E480C6DA0445}"/>
              </a:ext>
            </a:extLst>
          </p:cNvPr>
          <p:cNvSpPr/>
          <p:nvPr/>
        </p:nvSpPr>
        <p:spPr>
          <a:xfrm>
            <a:off x="9383487" y="849086"/>
            <a:ext cx="522513" cy="620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BAC5C-DF17-09B9-5F8A-EBC0B570817B}"/>
              </a:ext>
            </a:extLst>
          </p:cNvPr>
          <p:cNvSpPr txBox="1"/>
          <p:nvPr/>
        </p:nvSpPr>
        <p:spPr>
          <a:xfrm>
            <a:off x="70064" y="195135"/>
            <a:ext cx="8393985" cy="53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0000FF"/>
                </a:solidFill>
                <a:latin typeface="Calibri" panose="020F0502020204030204"/>
                <a:cs typeface="Times New Roman" panose="02020603050405020304" pitchFamily="18" charset="0"/>
              </a:rPr>
              <a:t>I am based at the </a:t>
            </a:r>
            <a:r>
              <a:rPr lang="en-GB" sz="3600" b="1" dirty="0" err="1">
                <a:solidFill>
                  <a:srgbClr val="0000FF"/>
                </a:solidFill>
                <a:latin typeface="Calibri" panose="020F0502020204030204"/>
                <a:cs typeface="Times New Roman" panose="02020603050405020304" pitchFamily="18" charset="0"/>
              </a:rPr>
              <a:t>Edgmond</a:t>
            </a:r>
            <a:r>
              <a:rPr lang="en-GB" sz="3600" b="1" dirty="0">
                <a:solidFill>
                  <a:srgbClr val="0000FF"/>
                </a:solidFill>
                <a:latin typeface="Calibri" panose="020F0502020204030204"/>
                <a:cs typeface="Times New Roman" panose="02020603050405020304" pitchFamily="18" charset="0"/>
              </a:rPr>
              <a:t> site </a:t>
            </a:r>
            <a:br>
              <a:rPr lang="en-GB" sz="3600" b="1" dirty="0">
                <a:solidFill>
                  <a:srgbClr val="0000FF"/>
                </a:solidFill>
                <a:latin typeface="Calibri" panose="020F0502020204030204"/>
                <a:cs typeface="Times New Roman" panose="02020603050405020304" pitchFamily="18" charset="0"/>
              </a:rPr>
            </a:br>
            <a:r>
              <a:rPr lang="en-GB" sz="2800" b="1" dirty="0">
                <a:solidFill>
                  <a:srgbClr val="0000FF"/>
                </a:solidFill>
                <a:latin typeface="Calibri" panose="020F0502020204030204"/>
                <a:cs typeface="Times New Roman" panose="02020603050405020304" pitchFamily="18" charset="0"/>
              </a:rPr>
              <a:t>{Faccenda Building, FS6, No 24 on the campus map}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C00CC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  <a:cs typeface="Times New Roman" panose="02020603050405020304" pitchFamily="18" charset="0"/>
              </a:rPr>
              <a:t>I am a</a:t>
            </a: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vailable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Tuesdays &amp; Thursdays</a:t>
            </a:r>
            <a:b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</a:b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9am-5pm {Term-time only}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1" i="0" u="none" strike="noStrike" kern="1200" cap="none" spc="0" normalizeH="0" baseline="0" noProof="0" dirty="0">
              <a:ln>
                <a:noFill/>
              </a:ln>
              <a:solidFill>
                <a:srgbClr val="CC00CC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Please do 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online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b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</a:br>
            <a:endParaRPr lang="en-GB" sz="3600" b="1" dirty="0">
              <a:solidFill>
                <a:srgbClr val="FF0000"/>
              </a:solidFill>
              <a:latin typeface="Calibri" panose="020F0502020204030204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or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3600" b="1" noProof="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e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mail: 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6"/>
              </a:rPr>
              <a:t>sburrows@harper-adams.ac.uk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FR" sz="3600" b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fr-FR" sz="3600" b="1" dirty="0">
                <a:solidFill>
                  <a:srgbClr val="000000"/>
                </a:solidFill>
                <a:latin typeface="Calibri" panose="020F0502020204030204" pitchFamily="34" charset="0"/>
              </a:rPr>
              <a:t>or </a:t>
            </a:r>
            <a:r>
              <a:rPr lang="fr-FR" sz="3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send</a:t>
            </a:r>
            <a:r>
              <a:rPr lang="fr-FR" sz="3600" b="1" dirty="0">
                <a:solidFill>
                  <a:srgbClr val="000000"/>
                </a:solidFill>
                <a:latin typeface="Calibri" panose="020F0502020204030204" pitchFamily="34" charset="0"/>
              </a:rPr>
              <a:t> a message via </a:t>
            </a:r>
            <a:r>
              <a:rPr lang="fr-FR" sz="3600" b="1" dirty="0">
                <a:solidFill>
                  <a:srgbClr val="4343FF"/>
                </a:solidFill>
                <a:latin typeface="Calibri" panose="020F0502020204030204" pitchFamily="34" charset="0"/>
              </a:rPr>
              <a:t>TEAMS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4343FF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3C846-C5CD-DF53-A9B1-EC97B1E83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941" y="4753389"/>
            <a:ext cx="1038556" cy="8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45FCF-B043-CCFF-6309-ED292BE6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3" t="31846" r="1802" b="20841"/>
          <a:stretch/>
        </p:blipFill>
        <p:spPr>
          <a:xfrm>
            <a:off x="457196" y="4444416"/>
            <a:ext cx="10287004" cy="2261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0AB2CD-D18B-D71A-AB58-B4CDEF8D0F40}"/>
              </a:ext>
            </a:extLst>
          </p:cNvPr>
          <p:cNvSpPr txBox="1"/>
          <p:nvPr/>
        </p:nvSpPr>
        <p:spPr>
          <a:xfrm>
            <a:off x="457196" y="0"/>
            <a:ext cx="1166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00FF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You can also book via the maths support section on the Hub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64C326-BA86-60CA-04C0-7FB5F915F609}"/>
              </a:ext>
            </a:extLst>
          </p:cNvPr>
          <p:cNvSpPr/>
          <p:nvPr/>
        </p:nvSpPr>
        <p:spPr>
          <a:xfrm>
            <a:off x="1556656" y="5627914"/>
            <a:ext cx="2362202" cy="4045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ED824-9019-A446-98A6-C1208CEE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29"/>
          <a:stretch/>
        </p:blipFill>
        <p:spPr>
          <a:xfrm>
            <a:off x="457196" y="1064995"/>
            <a:ext cx="5734850" cy="3104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214EE3-81AA-EEF4-9C96-813C649E9708}"/>
              </a:ext>
            </a:extLst>
          </p:cNvPr>
          <p:cNvSpPr txBox="1"/>
          <p:nvPr/>
        </p:nvSpPr>
        <p:spPr>
          <a:xfrm>
            <a:off x="457196" y="635208"/>
            <a:ext cx="6477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https://hub.harper-adams.ac.uk/</a:t>
            </a:r>
            <a:r>
              <a:rPr lang="en-GB" b="1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A005E2-C460-2868-FDEC-5D491D5C3FF3}"/>
              </a:ext>
            </a:extLst>
          </p:cNvPr>
          <p:cNvSpPr/>
          <p:nvPr/>
        </p:nvSpPr>
        <p:spPr>
          <a:xfrm>
            <a:off x="65316" y="2492829"/>
            <a:ext cx="566055" cy="93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97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4B4607-DADF-9878-DDB7-F1196510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6" y="751406"/>
            <a:ext cx="11631648" cy="5572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6F9A5-74D4-0B60-85C2-625918601F0F}"/>
              </a:ext>
            </a:extLst>
          </p:cNvPr>
          <p:cNvSpPr txBox="1"/>
          <p:nvPr/>
        </p:nvSpPr>
        <p:spPr>
          <a:xfrm>
            <a:off x="293912" y="119743"/>
            <a:ext cx="1114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FF"/>
                </a:solidFill>
              </a:rPr>
              <a:t>A few examples of student support work relating to Excel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B363C-133F-D235-DA2B-D7A0E71C7911}"/>
              </a:ext>
            </a:extLst>
          </p:cNvPr>
          <p:cNvSpPr txBox="1"/>
          <p:nvPr/>
        </p:nvSpPr>
        <p:spPr>
          <a:xfrm>
            <a:off x="6520543" y="5595258"/>
            <a:ext cx="3744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highlight>
                  <a:srgbClr val="00FF00"/>
                </a:highlight>
              </a:rPr>
              <a:t>Scatter graphs</a:t>
            </a:r>
          </a:p>
        </p:txBody>
      </p:sp>
    </p:spTree>
    <p:extLst>
      <p:ext uri="{BB962C8B-B14F-4D97-AF65-F5344CB8AC3E}">
        <p14:creationId xmlns:p14="http://schemas.microsoft.com/office/powerpoint/2010/main" val="334844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1224</Words>
  <Application>Microsoft Office PowerPoint</Application>
  <PresentationFormat>Widescreen</PresentationFormat>
  <Paragraphs>135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 bold</vt:lpstr>
      <vt:lpstr>Calibri Light</vt:lpstr>
      <vt:lpstr>Cambria Math</vt:lpstr>
      <vt:lpstr>Wingdings</vt:lpstr>
      <vt:lpstr>Office Theme</vt:lpstr>
      <vt:lpstr>1_Office Theme</vt:lpstr>
      <vt:lpstr>Harper Adams Specialist Maths Support tutor</vt:lpstr>
      <vt:lpstr>Academic Guidance Team</vt:lpstr>
      <vt:lpstr>My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🤔  🙋‍♂️🙋‍♀️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 Burrows</dc:creator>
  <cp:lastModifiedBy>Simon Bicknell</cp:lastModifiedBy>
  <cp:revision>2</cp:revision>
  <dcterms:created xsi:type="dcterms:W3CDTF">2025-09-16T15:29:23Z</dcterms:created>
  <dcterms:modified xsi:type="dcterms:W3CDTF">2025-10-09T14:19:12Z</dcterms:modified>
</cp:coreProperties>
</file>